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3" r:id="rId8"/>
    <p:sldId id="264" r:id="rId9"/>
    <p:sldId id="266" r:id="rId10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4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1A0D60-982B-B487-9C53-E1E7285BC6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C8593A2-EE91-05E2-F857-F1D777C1B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134186-6DE6-1E9C-8331-4696BD23C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6ACEE1-C1C7-386B-FF8B-79DBA0E98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A86C941-1D22-B0D0-84EB-D462521FE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14714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0A39A0-017A-1E46-2453-4EB0851CD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7B95CE-284D-1FCA-438A-02C5E5C7E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FEB22A6-D79A-ADA9-9A42-B4E813A77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285E5B-52D2-03D2-4801-B4F986DBD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5C29D85-7142-94B5-D3C0-EB9E4691E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79089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C13506A-5A74-D865-39F7-126628568F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255F5FF-4183-401D-0CAD-CB6E9835D5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A442AD-3FB8-9927-B898-036AA539D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5AF37A1-83A9-1C10-8D13-5D293B35A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D777239-C1CB-5C70-4B8D-FAFFD5330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1628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311892-9585-E63C-03B1-AEEFBF60C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4F68058-30F1-1325-A08E-470F0C92B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F42B2D7-0183-9F4B-698B-80ACB58AD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E50CB8-DB27-8243-75C5-9DEB9053C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63B9424-DCC3-06E0-9151-B6D467E5B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60972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9BBD81-611F-A315-4385-38101FB5E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03872"/>
            <a:ext cx="10515600" cy="1650255"/>
          </a:xfrm>
          <a:solidFill>
            <a:srgbClr val="0070C0"/>
          </a:solidFill>
        </p:spPr>
        <p:txBody>
          <a:bodyPr anchor="b"/>
          <a:lstStyle>
            <a:lvl1pPr>
              <a:defRPr sz="6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69A2795-82C1-0A3D-53B8-FD75D11C4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8176994-D634-86E5-00BC-96D9688E9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8379368-D0A7-4243-B004-1A354834F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66239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51D665-2697-3787-E565-F0EEF48B4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BF1A36-6928-1251-09FE-7EBE89E6B5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1A81629-7CEE-541E-6B5B-D46EB0216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22507FD-BC81-2B90-5662-F211677E6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17C5234-8527-CF5B-D887-561ADB228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30EF54A-B82F-2645-FAC6-322D4E8C3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93857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111AB9-DF15-A175-8B67-930672E6D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5FB34B8-533E-19A1-1E3C-7135DFA74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DAE2C0B-4DF2-515F-BA6A-049584FD3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33F0052-ACDC-EA58-DAB0-C9C8D81900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9EFADDA-97B5-CA4E-5299-40CB0BF8D7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4FB3ACA-AE7F-151E-A99F-F40089134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16796DD-14A2-B398-F454-3910E6B94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DE186D1-645E-BF9B-83B5-B770F0F00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61637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177235-7983-9986-0D6D-A1F2DB8A4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A4B4FC0-7FA2-09A9-4404-6DCE650E6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9A3FF42-C4B2-C7DF-9017-FB7F2D01D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4A876D9-DE09-4EF7-70C4-DBD146752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85913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19D49B3-A127-3E4E-5E61-7A104B09B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5721522-FE04-E0C8-0FF0-8C56D1C85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9A63323-A09D-CECE-D4DB-F576A42A4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5268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602857-24CB-7D84-AC6F-09045B579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2F3ED3-0662-2C7F-CB64-9A34DE880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B296A98-71BF-4096-270D-86DC62240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DF9DE54-C896-BBFD-F19E-EEA5AD74C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C46F8C6-74D3-2667-7CF2-AD3171A62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5EF529A-8B13-5676-887B-F16EF4766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8349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5D11A8-6B74-E29B-CB19-4A40BF4CA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84D07B-66A6-7437-49B9-324E07093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C1A7F15-0DF3-2FA7-4E18-4CF28118CD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58D1014-7854-BA59-2651-7C8A72F52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09E01A9-0244-22BD-FFF5-982E58552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983906D-322B-72B8-4B2D-82807939F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62213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3D14443-6B1F-195C-E365-47F366E48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3E1C0E-1997-D877-DA2E-2032B27DF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240550-CF60-1E51-2186-94F1347AD0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A47BCAF-07E4-29A5-103E-0D9ECD9EBA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s-PE" dirty="0"/>
              <a:t>Derechos reservados - ValentinBook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CB1BED-8FF7-A8A5-851A-2E9AB12472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id="{B48DCA8E-39E5-8358-3CE6-07C06D2AF46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0758" y="5956758"/>
            <a:ext cx="901242" cy="901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78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file:///D:\Documentos\Handz%20Valentin\NUEVOS%20PROYECTOS%202021-2023\Digital%20Literacy\images\imagen-ic3_048.jpg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file:///D:\Documentos\Handz%20Valentin\NUEVOS%20PROYECTOS%202021-2023\Digital%20Literacy\images\imagen-ic3_052.jpg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file:///D:\Documentos\Handz%20Valentin\NUEVOS%20PROYECTOS%202021-2023\Digital%20Literacy\images\imagen-ic3_053.jpg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08B747-5727-ADE8-33B0-82976F85B7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6860" y="1122363"/>
            <a:ext cx="5254487" cy="2387600"/>
          </a:xfrm>
        </p:spPr>
        <p:txBody>
          <a:bodyPr>
            <a:normAutofit/>
          </a:bodyPr>
          <a:lstStyle/>
          <a:p>
            <a:pPr algn="l"/>
            <a:r>
              <a:rPr lang="es-PE" dirty="0"/>
              <a:t>Alfabetización Digital </a:t>
            </a:r>
            <a:br>
              <a:rPr lang="es-PE" dirty="0"/>
            </a:br>
            <a:r>
              <a:rPr lang="es-PE" sz="3200" dirty="0"/>
              <a:t>(Nivel 1)</a:t>
            </a:r>
            <a:endParaRPr lang="es-PE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92842C5-115D-2D7E-90A7-5F7872CAEC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8748" y="4025348"/>
            <a:ext cx="3813313" cy="576470"/>
          </a:xfrm>
        </p:spPr>
        <p:txBody>
          <a:bodyPr/>
          <a:lstStyle/>
          <a:p>
            <a:r>
              <a:rPr lang="es-PE" dirty="0"/>
              <a:t>Nombre del instructor</a:t>
            </a:r>
          </a:p>
        </p:txBody>
      </p:sp>
      <p:pic>
        <p:nvPicPr>
          <p:cNvPr id="5" name="Imagen 4" descr="Empresaria señalando hacia un lado">
            <a:extLst>
              <a:ext uri="{FF2B5EF4-FFF2-40B4-BE49-F238E27FC236}">
                <a16:creationId xmlns:a16="http://schemas.microsoft.com/office/drawing/2014/main" id="{6B2AFF34-B9DB-DFFE-1FE3-504E036BF4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29941" y="695739"/>
            <a:ext cx="2600945" cy="532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37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41FA90E5-7444-F635-0AD9-D8BFD0410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PE" dirty="0"/>
              <a:t>Comprender la importancia del sistema operativo</a:t>
            </a:r>
          </a:p>
        </p:txBody>
      </p:sp>
    </p:spTree>
    <p:extLst>
      <p:ext uri="{BB962C8B-B14F-4D97-AF65-F5344CB8AC3E}">
        <p14:creationId xmlns:p14="http://schemas.microsoft.com/office/powerpoint/2010/main" val="3080602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0B32601-6367-F1C0-976F-DFC8A06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Esquema del módulo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4F6752C-C722-9131-856E-2C32BFE6C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9728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PE" sz="2400" b="1" dirty="0"/>
              <a:t>En este capítulo:</a:t>
            </a:r>
          </a:p>
          <a:p>
            <a:r>
              <a:rPr lang="es-PE" sz="2400" dirty="0"/>
              <a:t>Entender cómo funciona un sistema operativo</a:t>
            </a:r>
          </a:p>
          <a:p>
            <a:r>
              <a:rPr lang="es-PE" sz="2400" dirty="0"/>
              <a:t>Comprender la plataforma</a:t>
            </a:r>
          </a:p>
          <a:p>
            <a:r>
              <a:rPr lang="es-PE" sz="2400" dirty="0"/>
              <a:t>Iniciar sesión</a:t>
            </a:r>
          </a:p>
          <a:p>
            <a:endParaRPr lang="es-PE" dirty="0"/>
          </a:p>
        </p:txBody>
      </p:sp>
      <p:pic>
        <p:nvPicPr>
          <p:cNvPr id="6" name="Imagen 5" descr="Imagen que contiene papalote, niño, pequeño, niña&#10;&#10;Descripción generada automáticamente">
            <a:extLst>
              <a:ext uri="{FF2B5EF4-FFF2-40B4-BE49-F238E27FC236}">
                <a16:creationId xmlns:a16="http://schemas.microsoft.com/office/drawing/2014/main" id="{1C366015-DE75-5555-8E47-D1C280A6F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182" y="1449934"/>
            <a:ext cx="2800480" cy="3958132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C5B6E07-8943-793D-1E7F-54E41419BA5B}"/>
              </a:ext>
            </a:extLst>
          </p:cNvPr>
          <p:cNvCxnSpPr/>
          <p:nvPr/>
        </p:nvCxnSpPr>
        <p:spPr>
          <a:xfrm>
            <a:off x="6182139" y="1610139"/>
            <a:ext cx="0" cy="3588026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939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EBB697-9FC8-EF49-2F46-E21532C64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La importancia del Sistema Operativo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23D07B-7758-C0EC-F993-1E10DBD16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92617" cy="4351338"/>
          </a:xfrm>
        </p:spPr>
        <p:txBody>
          <a:bodyPr>
            <a:normAutofit/>
          </a:bodyPr>
          <a:lstStyle/>
          <a:p>
            <a:r>
              <a:rPr lang="es-PE" sz="2400" dirty="0"/>
              <a:t>Un sistema operativo cumple cuatro (04) funciones muy importantes:</a:t>
            </a:r>
          </a:p>
          <a:p>
            <a:pPr lvl="1"/>
            <a:r>
              <a:rPr lang="es-PE" dirty="0"/>
              <a:t>Proporciona una </a:t>
            </a:r>
            <a:r>
              <a:rPr lang="es-PE" b="1" dirty="0"/>
              <a:t>interfaz de usuario </a:t>
            </a:r>
            <a:r>
              <a:rPr lang="es-PE" dirty="0"/>
              <a:t>para que las personas puedan interactuar con el computador mediante comandos.</a:t>
            </a:r>
          </a:p>
          <a:p>
            <a:pPr lvl="1"/>
            <a:r>
              <a:rPr lang="es-PE" dirty="0"/>
              <a:t>Permite la </a:t>
            </a:r>
            <a:r>
              <a:rPr lang="es-PE" b="1" dirty="0"/>
              <a:t>comunicación entre los diferentes dispositivos de hardware </a:t>
            </a:r>
            <a:r>
              <a:rPr lang="es-PE" dirty="0"/>
              <a:t>instalados en el computador.</a:t>
            </a:r>
          </a:p>
          <a:p>
            <a:pPr lvl="1"/>
            <a:r>
              <a:rPr lang="es-PE" dirty="0"/>
              <a:t>Permite </a:t>
            </a:r>
            <a:r>
              <a:rPr lang="es-PE" b="1" dirty="0"/>
              <a:t>ejecutar y gestionar todo el software </a:t>
            </a:r>
            <a:r>
              <a:rPr lang="es-PE" dirty="0"/>
              <a:t>de aplicaciones.</a:t>
            </a:r>
          </a:p>
          <a:p>
            <a:pPr lvl="1"/>
            <a:r>
              <a:rPr lang="es-PE" b="1" dirty="0"/>
              <a:t>Controla y gestiona los archivos y carpetas</a:t>
            </a:r>
            <a:r>
              <a:rPr lang="es-P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62598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EBB697-9FC8-EF49-2F46-E21532C64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Tipos de sistemas operativos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23D07B-7758-C0EC-F993-1E10DBD16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6158948" cy="3939071"/>
          </a:xfrm>
        </p:spPr>
        <p:txBody>
          <a:bodyPr>
            <a:normAutofit lnSpcReduction="10000"/>
          </a:bodyPr>
          <a:lstStyle/>
          <a:p>
            <a:r>
              <a:rPr lang="es-PE" sz="2400" dirty="0"/>
              <a:t>Móviles</a:t>
            </a:r>
          </a:p>
          <a:p>
            <a:pPr lvl="1"/>
            <a:r>
              <a:rPr lang="es-PE" dirty="0"/>
              <a:t>Android</a:t>
            </a:r>
          </a:p>
          <a:p>
            <a:pPr lvl="1"/>
            <a:r>
              <a:rPr lang="es-PE" dirty="0"/>
              <a:t>iOS</a:t>
            </a:r>
          </a:p>
          <a:p>
            <a:r>
              <a:rPr lang="es-PE" dirty="0"/>
              <a:t>De escritorio</a:t>
            </a:r>
          </a:p>
          <a:p>
            <a:pPr lvl="1"/>
            <a:r>
              <a:rPr lang="es-PE" dirty="0"/>
              <a:t>Windows</a:t>
            </a:r>
          </a:p>
          <a:p>
            <a:pPr lvl="1"/>
            <a:r>
              <a:rPr lang="es-PE" dirty="0"/>
              <a:t>Linux</a:t>
            </a:r>
          </a:p>
          <a:p>
            <a:pPr lvl="1"/>
            <a:r>
              <a:rPr lang="es-PE" dirty="0"/>
              <a:t>MacOS</a:t>
            </a:r>
          </a:p>
          <a:p>
            <a:r>
              <a:rPr lang="es-PE" dirty="0"/>
              <a:t>Servidores</a:t>
            </a:r>
          </a:p>
          <a:p>
            <a:pPr lvl="1"/>
            <a:r>
              <a:rPr lang="es-PE" dirty="0"/>
              <a:t>Windows Server</a:t>
            </a:r>
          </a:p>
          <a:p>
            <a:pPr lvl="1"/>
            <a:r>
              <a:rPr lang="es-PE" dirty="0"/>
              <a:t>Linux</a:t>
            </a:r>
          </a:p>
          <a:p>
            <a:pPr lvl="1"/>
            <a:r>
              <a:rPr lang="es-PE" dirty="0"/>
              <a:t>Unix</a:t>
            </a:r>
          </a:p>
          <a:p>
            <a:endParaRPr lang="es-PE" sz="2400" dirty="0"/>
          </a:p>
        </p:txBody>
      </p:sp>
      <p:pic>
        <p:nvPicPr>
          <p:cNvPr id="6" name="imagen-ic3_048.jpg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4DDFFF4-0D1E-3973-7DF2-CCCC0F870112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7139649" y="2007718"/>
            <a:ext cx="2531124" cy="339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286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203384-5F6B-1F2E-6636-E36DEDD03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Plataforma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53A09D-10DE-3913-6352-7D79EDDDD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776791" cy="3760166"/>
          </a:xfrm>
        </p:spPr>
        <p:txBody>
          <a:bodyPr>
            <a:normAutofit/>
          </a:bodyPr>
          <a:lstStyle/>
          <a:p>
            <a:r>
              <a:rPr lang="es-PE" dirty="0"/>
              <a:t>Todo sistema operativo está diseñado para ser ejecutado en un tipo específico de hardware llamado la </a:t>
            </a:r>
            <a:r>
              <a:rPr lang="es-PE" b="1" dirty="0"/>
              <a:t>plataforma</a:t>
            </a:r>
            <a:r>
              <a:rPr lang="es-PE" dirty="0"/>
              <a:t>. </a:t>
            </a:r>
          </a:p>
          <a:p>
            <a:r>
              <a:rPr lang="es-PE" dirty="0"/>
              <a:t>Frecuentemente las computadoras que tienen instalado Windows son ejecutadas en la plataforma </a:t>
            </a:r>
            <a:r>
              <a:rPr lang="es-PE" b="1" dirty="0"/>
              <a:t>Intel</a:t>
            </a:r>
            <a:r>
              <a:rPr lang="es-PE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545872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F15701-1DDB-9122-08A0-39B88E324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Iniciar sesión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49845B-A89F-6E6E-40B1-2F0117ED38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09252" cy="4351338"/>
          </a:xfrm>
        </p:spPr>
        <p:txBody>
          <a:bodyPr>
            <a:normAutofit/>
          </a:bodyPr>
          <a:lstStyle/>
          <a:p>
            <a:r>
              <a:rPr lang="es-PE" dirty="0"/>
              <a:t>Cuando enciende la computadora y termina la carga del sistema operativo, aparecerá la pantalla de inicio de sesión. </a:t>
            </a:r>
          </a:p>
          <a:p>
            <a:r>
              <a:rPr lang="es-PE" dirty="0"/>
              <a:t>En esta pantalla, deberá utilizar sus credenciales para iniciar la sesión en el sistema operativo. </a:t>
            </a:r>
          </a:p>
          <a:p>
            <a:r>
              <a:rPr lang="es-PE" dirty="0"/>
              <a:t>Estas credenciales incluyen un nombre de usuario y una contraseña.</a:t>
            </a:r>
          </a:p>
          <a:p>
            <a:endParaRPr lang="es-PE" dirty="0"/>
          </a:p>
        </p:txBody>
      </p:sp>
      <p:pic>
        <p:nvPicPr>
          <p:cNvPr id="9" name="imagen-ic3_052.jpg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011923C-9D83-70F9-7933-10072ED4BCEB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6947452" y="1690688"/>
            <a:ext cx="4872107" cy="3293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610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CFD7CD-0007-6468-6E91-8BE18AE0E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Interfaz de usuario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BCA5E1-10F6-16BC-5BD9-8EC48ADA35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27713" cy="4351338"/>
          </a:xfrm>
        </p:spPr>
        <p:txBody>
          <a:bodyPr/>
          <a:lstStyle/>
          <a:p>
            <a:r>
              <a:rPr lang="es-PE" dirty="0"/>
              <a:t>GUI</a:t>
            </a:r>
          </a:p>
          <a:p>
            <a:pPr lvl="1"/>
            <a:r>
              <a:rPr lang="es-PE" dirty="0"/>
              <a:t>Interfaz que incluye ventanas, íconos y barras.</a:t>
            </a:r>
          </a:p>
          <a:p>
            <a:r>
              <a:rPr lang="es-PE" dirty="0"/>
              <a:t>CLI</a:t>
            </a:r>
          </a:p>
          <a:p>
            <a:pPr lvl="1"/>
            <a:r>
              <a:rPr lang="es-PE" dirty="0"/>
              <a:t>Interfaz que incluye líneas de código o scripts para ejecutar algo.</a:t>
            </a:r>
          </a:p>
          <a:p>
            <a:endParaRPr lang="es-PE" dirty="0"/>
          </a:p>
        </p:txBody>
      </p:sp>
      <p:pic>
        <p:nvPicPr>
          <p:cNvPr id="5" name="imagen-ic3_053.jpg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B0850E2-7302-0E51-172E-3DA7DD569FCD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6024935" y="1825625"/>
            <a:ext cx="5410954" cy="3312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814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0B32601-6367-F1C0-976F-DFC8A06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Revisión del módulo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4F6752C-C722-9131-856E-2C32BFE6C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97287" cy="4351338"/>
          </a:xfrm>
        </p:spPr>
        <p:txBody>
          <a:bodyPr/>
          <a:lstStyle/>
          <a:p>
            <a:pPr marL="0" indent="0">
              <a:buNone/>
            </a:pPr>
            <a:r>
              <a:rPr lang="es-PE" sz="2400" b="1" dirty="0"/>
              <a:t>En este capítulo:</a:t>
            </a:r>
          </a:p>
          <a:p>
            <a:r>
              <a:rPr lang="es-PE" sz="2400" dirty="0"/>
              <a:t>Entender cómo funciona un sistema operativo</a:t>
            </a:r>
          </a:p>
          <a:p>
            <a:r>
              <a:rPr lang="es-PE" sz="2400" dirty="0"/>
              <a:t>Comprender la plataforma</a:t>
            </a:r>
          </a:p>
          <a:p>
            <a:r>
              <a:rPr lang="es-PE" sz="2400" dirty="0"/>
              <a:t>Iniciar sesión</a:t>
            </a:r>
          </a:p>
          <a:p>
            <a:endParaRPr lang="es-PE" dirty="0"/>
          </a:p>
        </p:txBody>
      </p:sp>
      <p:pic>
        <p:nvPicPr>
          <p:cNvPr id="6" name="Imagen 5" descr="Imagen que contiene papalote, niño, pequeño, niña&#10;&#10;Descripción generada automáticamente">
            <a:extLst>
              <a:ext uri="{FF2B5EF4-FFF2-40B4-BE49-F238E27FC236}">
                <a16:creationId xmlns:a16="http://schemas.microsoft.com/office/drawing/2014/main" id="{1C366015-DE75-5555-8E47-D1C280A6F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182" y="1449934"/>
            <a:ext cx="2800480" cy="3958132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C5B6E07-8943-793D-1E7F-54E41419BA5B}"/>
              </a:ext>
            </a:extLst>
          </p:cNvPr>
          <p:cNvCxnSpPr/>
          <p:nvPr/>
        </p:nvCxnSpPr>
        <p:spPr>
          <a:xfrm>
            <a:off x="6182139" y="1610139"/>
            <a:ext cx="0" cy="3588026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259621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244</Words>
  <Application>Microsoft Office PowerPoint</Application>
  <PresentationFormat>Panorámica</PresentationFormat>
  <Paragraphs>43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Arial</vt:lpstr>
      <vt:lpstr>Calibri</vt:lpstr>
      <vt:lpstr>Segoe UI</vt:lpstr>
      <vt:lpstr>Segoe UI Light</vt:lpstr>
      <vt:lpstr>Tema de Office</vt:lpstr>
      <vt:lpstr>Alfabetización Digital  (Nivel 1)</vt:lpstr>
      <vt:lpstr>Comprender la importancia del sistema operativo</vt:lpstr>
      <vt:lpstr>Esquema del módulo</vt:lpstr>
      <vt:lpstr>La importancia del Sistema Operativo</vt:lpstr>
      <vt:lpstr>Tipos de sistemas operativos</vt:lpstr>
      <vt:lpstr>Plataforma</vt:lpstr>
      <vt:lpstr>Iniciar sesión</vt:lpstr>
      <vt:lpstr>Interfaz de usuario</vt:lpstr>
      <vt:lpstr>Revisión del módulo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Alfabetización Digital  (Nivel 1)</dc:title>
  <dc:creator>Handz Johan Valentin Huiza</dc:creator>
  <cp:lastModifiedBy>Handz Johan Valentin Huiza</cp:lastModifiedBy>
  <cp:revision>4</cp:revision>
  <dcterms:created xsi:type="dcterms:W3CDTF">2022-07-31T02:53:44Z</dcterms:created>
  <dcterms:modified xsi:type="dcterms:W3CDTF">2022-07-31T22:13:34Z</dcterms:modified>
</cp:coreProperties>
</file>

<file path=docProps/thumbnail.jpeg>
</file>